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25" r:id="rId3"/>
    <p:sldId id="296" r:id="rId4"/>
    <p:sldId id="293" r:id="rId5"/>
    <p:sldId id="294" r:id="rId6"/>
    <p:sldId id="297" r:id="rId7"/>
    <p:sldId id="300" r:id="rId8"/>
    <p:sldId id="301" r:id="rId9"/>
    <p:sldId id="302" r:id="rId10"/>
    <p:sldId id="304" r:id="rId11"/>
    <p:sldId id="305" r:id="rId12"/>
    <p:sldId id="306" r:id="rId13"/>
    <p:sldId id="307" r:id="rId14"/>
    <p:sldId id="308" r:id="rId15"/>
    <p:sldId id="310" r:id="rId16"/>
    <p:sldId id="311" r:id="rId17"/>
    <p:sldId id="299"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9317DD25-47BF-4B10-B272-1C883E8D621D}" type="datetimeFigureOut">
              <a:rPr lang="cs-CZ"/>
              <a:pPr>
                <a:defRPr/>
              </a:pPr>
              <a:t>26.4.2013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EA2F822-F6BB-4C6C-8142-30FFE5AE89CC}" type="slidenum">
              <a:rPr lang="cs-CZ"/>
              <a:pPr>
                <a:defRPr/>
              </a:pPr>
              <a:t>‹#›</a:t>
            </a:fld>
            <a:endParaRPr lang="cs-CZ"/>
          </a:p>
        </p:txBody>
      </p:sp>
    </p:spTree>
    <p:extLst>
      <p:ext uri="{BB962C8B-B14F-4D97-AF65-F5344CB8AC3E}">
        <p14:creationId xmlns:p14="http://schemas.microsoft.com/office/powerpoint/2010/main" val="378001727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90D4D6B-AA32-4ABC-8835-BE9559799244}" type="datetimeFigureOut">
              <a:rPr lang="cs-CZ"/>
              <a:pPr>
                <a:defRPr/>
              </a:pPr>
              <a:t>26.4.2013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7BC774C-C5A3-4970-AAAE-6C1F420934F5}" type="slidenum">
              <a:rPr lang="cs-CZ"/>
              <a:pPr>
                <a:defRPr/>
              </a:pPr>
              <a:t>‹#›</a:t>
            </a:fld>
            <a:endParaRPr lang="cs-CZ"/>
          </a:p>
        </p:txBody>
      </p:sp>
    </p:spTree>
    <p:extLst>
      <p:ext uri="{BB962C8B-B14F-4D97-AF65-F5344CB8AC3E}">
        <p14:creationId xmlns:p14="http://schemas.microsoft.com/office/powerpoint/2010/main" val="356939698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1061B9D-0757-4E7F-9CD7-794C2D242315}" type="datetimeFigureOut">
              <a:rPr lang="cs-CZ"/>
              <a:pPr>
                <a:defRPr/>
              </a:pPr>
              <a:t>26.4.2013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856DEEE-AF5F-49DB-B6F5-9DCC1BB550F9}" type="slidenum">
              <a:rPr lang="cs-CZ"/>
              <a:pPr>
                <a:defRPr/>
              </a:pPr>
              <a:t>‹#›</a:t>
            </a:fld>
            <a:endParaRPr lang="cs-CZ"/>
          </a:p>
        </p:txBody>
      </p:sp>
    </p:spTree>
    <p:extLst>
      <p:ext uri="{BB962C8B-B14F-4D97-AF65-F5344CB8AC3E}">
        <p14:creationId xmlns:p14="http://schemas.microsoft.com/office/powerpoint/2010/main" val="102391759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FBFA53F-7733-4DEC-AA84-2A7DC6717A9B}" type="datetimeFigureOut">
              <a:rPr lang="cs-CZ"/>
              <a:pPr>
                <a:defRPr/>
              </a:pPr>
              <a:t>26.4.2013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F856A70-5150-4660-87DB-36038F3BD19A}" type="slidenum">
              <a:rPr lang="cs-CZ"/>
              <a:pPr>
                <a:defRPr/>
              </a:pPr>
              <a:t>‹#›</a:t>
            </a:fld>
            <a:endParaRPr lang="cs-CZ"/>
          </a:p>
        </p:txBody>
      </p:sp>
    </p:spTree>
    <p:extLst>
      <p:ext uri="{BB962C8B-B14F-4D97-AF65-F5344CB8AC3E}">
        <p14:creationId xmlns:p14="http://schemas.microsoft.com/office/powerpoint/2010/main" val="54395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6BB5594C-E57E-44F8-BA44-E99DCAC3F229}" type="datetimeFigureOut">
              <a:rPr lang="cs-CZ"/>
              <a:pPr>
                <a:defRPr/>
              </a:pPr>
              <a:t>26.4.2013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221A98B-CAD2-4E1D-BC11-518C59C65901}" type="slidenum">
              <a:rPr lang="cs-CZ"/>
              <a:pPr>
                <a:defRPr/>
              </a:pPr>
              <a:t>‹#›</a:t>
            </a:fld>
            <a:endParaRPr lang="cs-CZ"/>
          </a:p>
        </p:txBody>
      </p:sp>
    </p:spTree>
    <p:extLst>
      <p:ext uri="{BB962C8B-B14F-4D97-AF65-F5344CB8AC3E}">
        <p14:creationId xmlns:p14="http://schemas.microsoft.com/office/powerpoint/2010/main" val="223612910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4D1ACA5-1ADD-4880-981E-3CBBD9E67B83}" type="datetimeFigureOut">
              <a:rPr lang="cs-CZ"/>
              <a:pPr>
                <a:defRPr/>
              </a:pPr>
              <a:t>26.4.2013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91821D7-786D-4634-A9F0-BDF86339398F}" type="slidenum">
              <a:rPr lang="cs-CZ"/>
              <a:pPr>
                <a:defRPr/>
              </a:pPr>
              <a:t>‹#›</a:t>
            </a:fld>
            <a:endParaRPr lang="cs-CZ"/>
          </a:p>
        </p:txBody>
      </p:sp>
    </p:spTree>
    <p:extLst>
      <p:ext uri="{BB962C8B-B14F-4D97-AF65-F5344CB8AC3E}">
        <p14:creationId xmlns:p14="http://schemas.microsoft.com/office/powerpoint/2010/main" val="151899756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7F820548-C1A4-4A10-AD89-01591E9147B7}" type="datetimeFigureOut">
              <a:rPr lang="cs-CZ"/>
              <a:pPr>
                <a:defRPr/>
              </a:pPr>
              <a:t>26.4.2013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A925D36-2806-4B3A-A72A-D2AC727CBCAD}" type="slidenum">
              <a:rPr lang="cs-CZ"/>
              <a:pPr>
                <a:defRPr/>
              </a:pPr>
              <a:t>‹#›</a:t>
            </a:fld>
            <a:endParaRPr lang="cs-CZ"/>
          </a:p>
        </p:txBody>
      </p:sp>
    </p:spTree>
    <p:extLst>
      <p:ext uri="{BB962C8B-B14F-4D97-AF65-F5344CB8AC3E}">
        <p14:creationId xmlns:p14="http://schemas.microsoft.com/office/powerpoint/2010/main" val="203473556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7413CB61-7846-47C2-9B18-32ED1F68CE50}" type="datetimeFigureOut">
              <a:rPr lang="cs-CZ"/>
              <a:pPr>
                <a:defRPr/>
              </a:pPr>
              <a:t>26.4.2013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E692F534-1ABF-4166-9C73-E9BF639671C8}" type="slidenum">
              <a:rPr lang="cs-CZ"/>
              <a:pPr>
                <a:defRPr/>
              </a:pPr>
              <a:t>‹#›</a:t>
            </a:fld>
            <a:endParaRPr lang="cs-CZ"/>
          </a:p>
        </p:txBody>
      </p:sp>
    </p:spTree>
    <p:extLst>
      <p:ext uri="{BB962C8B-B14F-4D97-AF65-F5344CB8AC3E}">
        <p14:creationId xmlns:p14="http://schemas.microsoft.com/office/powerpoint/2010/main" val="418891561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7C4FFD10-5482-4209-B8FF-4DA8C1F6CC3E}" type="datetimeFigureOut">
              <a:rPr lang="cs-CZ"/>
              <a:pPr>
                <a:defRPr/>
              </a:pPr>
              <a:t>26.4.2013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2FB09D27-1478-4BCF-8344-832E65A1DD80}" type="slidenum">
              <a:rPr lang="cs-CZ"/>
              <a:pPr>
                <a:defRPr/>
              </a:pPr>
              <a:t>‹#›</a:t>
            </a:fld>
            <a:endParaRPr lang="cs-CZ"/>
          </a:p>
        </p:txBody>
      </p:sp>
    </p:spTree>
    <p:extLst>
      <p:ext uri="{BB962C8B-B14F-4D97-AF65-F5344CB8AC3E}">
        <p14:creationId xmlns:p14="http://schemas.microsoft.com/office/powerpoint/2010/main" val="4224096502"/>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A8ED536-5219-407B-AF81-4A28FA594A7A}" type="datetimeFigureOut">
              <a:rPr lang="cs-CZ"/>
              <a:pPr>
                <a:defRPr/>
              </a:pPr>
              <a:t>26.4.2013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6D7B075-0C46-4A0B-8377-60947A002931}" type="slidenum">
              <a:rPr lang="cs-CZ"/>
              <a:pPr>
                <a:defRPr/>
              </a:pPr>
              <a:t>‹#›</a:t>
            </a:fld>
            <a:endParaRPr lang="cs-CZ"/>
          </a:p>
        </p:txBody>
      </p:sp>
    </p:spTree>
    <p:extLst>
      <p:ext uri="{BB962C8B-B14F-4D97-AF65-F5344CB8AC3E}">
        <p14:creationId xmlns:p14="http://schemas.microsoft.com/office/powerpoint/2010/main" val="93307808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4D6AD62-5D1B-41FA-B081-4CA9ADF8F3CD}" type="datetimeFigureOut">
              <a:rPr lang="cs-CZ"/>
              <a:pPr>
                <a:defRPr/>
              </a:pPr>
              <a:t>26.4.2013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6E8BAF4-CF69-45F4-A154-712ED39AE8A8}" type="slidenum">
              <a:rPr lang="cs-CZ"/>
              <a:pPr>
                <a:defRPr/>
              </a:pPr>
              <a:t>‹#›</a:t>
            </a:fld>
            <a:endParaRPr lang="cs-CZ"/>
          </a:p>
        </p:txBody>
      </p:sp>
    </p:spTree>
    <p:extLst>
      <p:ext uri="{BB962C8B-B14F-4D97-AF65-F5344CB8AC3E}">
        <p14:creationId xmlns:p14="http://schemas.microsoft.com/office/powerpoint/2010/main" val="71037966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D120AC8-0991-4AE5-A4CC-657617307BE0}" type="datetimeFigureOut">
              <a:rPr lang="cs-CZ"/>
              <a:pPr>
                <a:defRPr/>
              </a:pPr>
              <a:t>26.4.2013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AF7271-4739-4499-AF32-9841E4122D1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triedavka.sk/" TargetMode="External"/><Relationship Id="rId2" Type="http://schemas.openxmlformats.org/officeDocument/2006/relationships/hyperlink" Target="http://www.iustin.cz/"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ovéPole 2"/>
          <p:cNvSpPr txBox="1">
            <a:spLocks noChangeArrowheads="1"/>
          </p:cNvSpPr>
          <p:nvPr/>
        </p:nvSpPr>
        <p:spPr bwMode="auto">
          <a:xfrm>
            <a:off x="0" y="2133600"/>
            <a:ext cx="9144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5400" b="1" dirty="0" err="1" smtClean="0">
                <a:latin typeface="Arial" charset="0"/>
              </a:rPr>
              <a:t>Cochemský</a:t>
            </a:r>
            <a:r>
              <a:rPr lang="cs-CZ" sz="5400" b="1" dirty="0" smtClean="0">
                <a:latin typeface="Arial" charset="0"/>
              </a:rPr>
              <a:t> </a:t>
            </a:r>
            <a:r>
              <a:rPr lang="cs-CZ" sz="5400" b="1" dirty="0">
                <a:latin typeface="Arial" charset="0"/>
              </a:rPr>
              <a:t>model </a:t>
            </a:r>
            <a:endParaRPr lang="cs-CZ" sz="5400" b="1" dirty="0" smtClean="0">
              <a:latin typeface="Arial" charset="0"/>
            </a:endParaRPr>
          </a:p>
          <a:p>
            <a:pPr algn="ctr"/>
            <a:r>
              <a:rPr lang="cs-CZ" sz="4000" dirty="0" smtClean="0">
                <a:latin typeface="Arial" charset="0"/>
              </a:rPr>
              <a:t>(</a:t>
            </a:r>
            <a:r>
              <a:rPr lang="cs-CZ" sz="4000" dirty="0">
                <a:latin typeface="Arial" charset="0"/>
              </a:rPr>
              <a:t>dvacetiletou zahraniční praxí ověřený účinný způsob práce soudů a dalších příslušných profesí eliminující rozvodovou </a:t>
            </a:r>
            <a:r>
              <a:rPr lang="cs-CZ" sz="4000" dirty="0" smtClean="0">
                <a:latin typeface="Arial" charset="0"/>
              </a:rPr>
              <a:t>patologii) </a:t>
            </a:r>
          </a:p>
          <a:p>
            <a:endParaRPr lang="cs-CZ" sz="4000" dirty="0">
              <a:latin typeface="Arial" charset="0"/>
            </a:endParaRPr>
          </a:p>
          <a:p>
            <a:r>
              <a:rPr lang="cs-CZ" sz="4000" dirty="0" smtClean="0">
                <a:latin typeface="Arial" charset="0"/>
              </a:rPr>
              <a:t>Luboš </a:t>
            </a:r>
            <a:r>
              <a:rPr lang="cs-CZ" sz="4000" dirty="0">
                <a:latin typeface="Arial" charset="0"/>
              </a:rPr>
              <a:t>Patera </a:t>
            </a:r>
            <a:endParaRPr lang="cs-CZ" sz="4000"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ovéPole 2"/>
          <p:cNvSpPr txBox="1">
            <a:spLocks noChangeArrowheads="1"/>
          </p:cNvSpPr>
          <p:nvPr/>
        </p:nvSpPr>
        <p:spPr bwMode="auto">
          <a:xfrm>
            <a:off x="0" y="1916113"/>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(Ministerstvo spravedlnosti)</a:t>
            </a:r>
          </a:p>
          <a:p>
            <a:pPr algn="ctr"/>
            <a:r>
              <a:rPr lang="cs-CZ" sz="4000" b="1">
                <a:latin typeface="Arial" charset="0"/>
              </a:rPr>
              <a:t>-</a:t>
            </a:r>
          </a:p>
          <a:p>
            <a:pPr algn="ctr"/>
            <a:r>
              <a:rPr lang="cs-CZ" sz="3200" b="1">
                <a:latin typeface="Arial" charset="0"/>
              </a:rPr>
              <a:t>Novelizace advokátního tarifu, </a:t>
            </a:r>
          </a:p>
          <a:p>
            <a:pPr algn="ctr"/>
            <a:r>
              <a:rPr lang="cs-CZ" sz="3200" b="1">
                <a:latin typeface="Arial" charset="0"/>
              </a:rPr>
              <a:t>aby umožňoval jednorázovou paušální platbu "za případ"</a:t>
            </a: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ovéPole 2"/>
          <p:cNvSpPr txBox="1">
            <a:spLocks noChangeArrowheads="1"/>
          </p:cNvSpPr>
          <p:nvPr/>
        </p:nvSpPr>
        <p:spPr bwMode="auto">
          <a:xfrm>
            <a:off x="0" y="1916113"/>
            <a:ext cx="9144000"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(Ministerstvo spravedlnosti)</a:t>
            </a:r>
          </a:p>
          <a:p>
            <a:pPr algn="ctr"/>
            <a:r>
              <a:rPr lang="cs-CZ" sz="4000" b="1">
                <a:latin typeface="Arial" charset="0"/>
              </a:rPr>
              <a:t>-</a:t>
            </a:r>
          </a:p>
          <a:p>
            <a:pPr algn="ctr"/>
            <a:r>
              <a:rPr lang="cs-CZ" sz="3200">
                <a:latin typeface="Arial" charset="0"/>
              </a:rPr>
              <a:t>Legislativní zpracování změny terminologie </a:t>
            </a:r>
          </a:p>
          <a:p>
            <a:pPr algn="ctr"/>
            <a:r>
              <a:rPr lang="cs-CZ" sz="3200">
                <a:latin typeface="Arial" charset="0"/>
              </a:rPr>
              <a:t>v rodinném právu: </a:t>
            </a:r>
          </a:p>
          <a:p>
            <a:pPr algn="ctr"/>
            <a:endParaRPr lang="cs-CZ" sz="3200">
              <a:latin typeface="Arial" charset="0"/>
            </a:endParaRPr>
          </a:p>
          <a:p>
            <a:pPr algn="ctr"/>
            <a:r>
              <a:rPr lang="cs-CZ" sz="3200" b="1">
                <a:latin typeface="Arial" charset="0"/>
              </a:rPr>
              <a:t>Místo „úpravy styku“ </a:t>
            </a:r>
          </a:p>
          <a:p>
            <a:pPr algn="ctr"/>
            <a:r>
              <a:rPr lang="cs-CZ" sz="3200" b="1">
                <a:latin typeface="Arial" charset="0"/>
              </a:rPr>
              <a:t>používat „</a:t>
            </a:r>
            <a:r>
              <a:rPr lang="cs-CZ" sz="3200" b="1" u="sng">
                <a:latin typeface="Arial" charset="0"/>
              </a:rPr>
              <a:t>úpravu podílu na výchově</a:t>
            </a:r>
            <a:r>
              <a:rPr lang="cs-CZ" sz="3200" b="1">
                <a:latin typeface="Arial" charset="0"/>
              </a:rPr>
              <a:t>“</a:t>
            </a: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2"/>
          <p:cNvSpPr txBox="1">
            <a:spLocks noChangeArrowheads="1"/>
          </p:cNvSpPr>
          <p:nvPr/>
        </p:nvSpPr>
        <p:spPr bwMode="auto">
          <a:xfrm>
            <a:off x="0" y="1916113"/>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(Ministerstvo spravedlnosti)</a:t>
            </a:r>
          </a:p>
          <a:p>
            <a:pPr algn="ctr"/>
            <a:r>
              <a:rPr lang="cs-CZ" sz="4000" b="1">
                <a:latin typeface="Arial" charset="0"/>
              </a:rPr>
              <a:t>-</a:t>
            </a:r>
          </a:p>
          <a:p>
            <a:pPr algn="ctr"/>
            <a:r>
              <a:rPr lang="cs-CZ" sz="3200">
                <a:latin typeface="Arial" charset="0"/>
              </a:rPr>
              <a:t>Vytištění informačních materiálů pro rodiče </a:t>
            </a:r>
          </a:p>
          <a:p>
            <a:pPr algn="ctr"/>
            <a:r>
              <a:rPr lang="es-ES" sz="3200">
                <a:latin typeface="Arial" charset="0"/>
              </a:rPr>
              <a:t>a jejich volná distribuce u soudů</a:t>
            </a:r>
            <a:endParaRPr lang="cs-CZ" sz="3200">
              <a:latin typeface="Arial" charset="0"/>
            </a:endParaRPr>
          </a:p>
          <a:p>
            <a:pPr algn="ctr"/>
            <a:endParaRPr lang="cs-CZ" sz="2400">
              <a:latin typeface="Arial" charset="0"/>
            </a:endParaRPr>
          </a:p>
          <a:p>
            <a:pPr algn="ctr"/>
            <a:r>
              <a:rPr lang="cs-CZ" sz="2400">
                <a:latin typeface="Arial" charset="0"/>
              </a:rPr>
              <a:t>(popis situace, upozornění na rizika pro zdravý vývoj jejich dítěte, popis činnosti jednotlivých profesí, které jim mohou pomoci situaci řešit s návodem, jaké konkrétní služby a jakým způsobem prováděné, mají rodiče požadovat, důraz na výhodnost smírného řešení)</a:t>
            </a:r>
            <a:r>
              <a:rPr lang="es-ES" sz="2400">
                <a:latin typeface="Arial" charset="0"/>
              </a:rPr>
              <a:t> </a:t>
            </a:r>
            <a:endParaRPr lang="cs-CZ" sz="2400">
              <a:latin typeface="Arial" charset="0"/>
            </a:endParaRPr>
          </a:p>
          <a:p>
            <a:pPr algn="ct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ovéPole 2"/>
          <p:cNvSpPr txBox="1">
            <a:spLocks noChangeArrowheads="1"/>
          </p:cNvSpPr>
          <p:nvPr/>
        </p:nvSpPr>
        <p:spPr bwMode="auto">
          <a:xfrm>
            <a:off x="0" y="1916113"/>
            <a:ext cx="9144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(Orgány sociálně-právní ochrany dětí OSPOD) </a:t>
            </a:r>
          </a:p>
          <a:p>
            <a:pPr algn="ctr"/>
            <a:r>
              <a:rPr lang="cs-CZ" sz="4000" b="1">
                <a:latin typeface="Arial" charset="0"/>
              </a:rPr>
              <a:t>-</a:t>
            </a:r>
          </a:p>
          <a:p>
            <a:pPr algn="ctr"/>
            <a:r>
              <a:rPr lang="cs-CZ" sz="3200">
                <a:latin typeface="Arial" charset="0"/>
              </a:rPr>
              <a:t>Informování </a:t>
            </a:r>
            <a:r>
              <a:rPr lang="cs-CZ" sz="3200" b="1">
                <a:latin typeface="Arial" charset="0"/>
              </a:rPr>
              <a:t>obou</a:t>
            </a:r>
            <a:r>
              <a:rPr lang="cs-CZ" sz="3200">
                <a:latin typeface="Arial" charset="0"/>
              </a:rPr>
              <a:t> rodičů ústně </a:t>
            </a:r>
            <a:r>
              <a:rPr lang="cs-CZ" sz="3200" b="1">
                <a:latin typeface="Arial" charset="0"/>
              </a:rPr>
              <a:t>i písemně</a:t>
            </a:r>
            <a:r>
              <a:rPr lang="cs-CZ" sz="3200">
                <a:latin typeface="Arial" charset="0"/>
              </a:rPr>
              <a:t> </a:t>
            </a:r>
          </a:p>
          <a:p>
            <a:pPr algn="ctr"/>
            <a:endParaRPr lang="cs-CZ" sz="2400">
              <a:latin typeface="Arial" charset="0"/>
            </a:endParaRPr>
          </a:p>
          <a:p>
            <a:pPr algn="ctr"/>
            <a:r>
              <a:rPr lang="cs-CZ" sz="2400">
                <a:latin typeface="Arial" charset="0"/>
              </a:rPr>
              <a:t>(popis situace, rizika pro zdravý vývoj jejich dítěte, popis činnosti jednotlivých profesí, důraz na výhodnost smírného řešení, doporučení vhodné literatury - </a:t>
            </a:r>
            <a:r>
              <a:rPr lang="cs-CZ" sz="2400" i="1">
                <a:latin typeface="Arial" charset="0"/>
              </a:rPr>
              <a:t>Zdravý rozvod; Rozvodové jedy</a:t>
            </a:r>
            <a:r>
              <a:rPr lang="cs-CZ" sz="2400">
                <a:latin typeface="Arial" charset="0"/>
              </a:rPr>
              <a:t> </a:t>
            </a:r>
          </a:p>
          <a:p>
            <a:pPr algn="ctr"/>
            <a:r>
              <a:rPr lang="cs-CZ" sz="2400">
                <a:latin typeface="Arial" charset="0"/>
              </a:rPr>
              <a:t>a pod.)</a:t>
            </a:r>
            <a:endParaRPr lang="cs-CZ" sz="2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ovéPole 2"/>
          <p:cNvSpPr txBox="1">
            <a:spLocks noChangeArrowheads="1"/>
          </p:cNvSpPr>
          <p:nvPr/>
        </p:nvSpPr>
        <p:spPr bwMode="auto">
          <a:xfrm>
            <a:off x="0" y="1916113"/>
            <a:ext cx="91440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(Orgány sociálně-právní ochrany dětí OSPOD) </a:t>
            </a:r>
          </a:p>
          <a:p>
            <a:pPr algn="ctr"/>
            <a:r>
              <a:rPr lang="cs-CZ" sz="4000" b="1">
                <a:latin typeface="Arial" charset="0"/>
              </a:rPr>
              <a:t>-</a:t>
            </a:r>
          </a:p>
          <a:p>
            <a:pPr algn="ctr"/>
            <a:r>
              <a:rPr lang="cs-CZ" sz="3200">
                <a:latin typeface="Arial" charset="0"/>
              </a:rPr>
              <a:t>Aktivní zprostředkování pomoci dalších profesí (mediace, rodinná poradna, ....)</a:t>
            </a:r>
            <a:endParaRPr lang="cs-CZ" sz="2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ovéPole 2"/>
          <p:cNvSpPr txBox="1">
            <a:spLocks noChangeArrowheads="1"/>
          </p:cNvSpPr>
          <p:nvPr/>
        </p:nvSpPr>
        <p:spPr bwMode="auto">
          <a:xfrm>
            <a:off x="0" y="1916113"/>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(Orgány sociálně-právní ochrany dětí OSPOD) </a:t>
            </a:r>
          </a:p>
          <a:p>
            <a:pPr algn="ctr"/>
            <a:r>
              <a:rPr lang="cs-CZ" sz="4000" b="1">
                <a:latin typeface="Arial" charset="0"/>
              </a:rPr>
              <a:t>-</a:t>
            </a:r>
          </a:p>
          <a:p>
            <a:pPr algn="ctr"/>
            <a:r>
              <a:rPr lang="cs-CZ" sz="3200">
                <a:latin typeface="Arial" charset="0"/>
              </a:rPr>
              <a:t>Po ustanovení kolizním opatrovníkem podávání informací soudu o spolupráci nebo nespolupráci rodičů na smírném řešení situace</a:t>
            </a:r>
            <a:endParaRPr lang="cs-CZ" sz="2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ovéPole 2"/>
          <p:cNvSpPr txBox="1">
            <a:spLocks noChangeArrowheads="1"/>
          </p:cNvSpPr>
          <p:nvPr/>
        </p:nvSpPr>
        <p:spPr bwMode="auto">
          <a:xfrm>
            <a:off x="0" y="1916113"/>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(Orgány sociálně-právní ochrany dětí OSPOD) </a:t>
            </a:r>
          </a:p>
          <a:p>
            <a:pPr algn="ctr"/>
            <a:r>
              <a:rPr lang="cs-CZ" sz="4000" b="1">
                <a:latin typeface="Arial" charset="0"/>
              </a:rPr>
              <a:t>-</a:t>
            </a:r>
          </a:p>
          <a:p>
            <a:pPr algn="ctr"/>
            <a:r>
              <a:rPr lang="cs-CZ" sz="3200">
                <a:latin typeface="Arial" charset="0"/>
              </a:rPr>
              <a:t>V činnosti OSPOD by bylo vhodné využít standardizovaného dotazníku (dotazníků) pro výkon sociálně-právní ochrany dětí </a:t>
            </a:r>
          </a:p>
          <a:p>
            <a:pPr algn="ctr"/>
            <a:r>
              <a:rPr lang="cs-CZ" sz="3200">
                <a:latin typeface="Arial" charset="0"/>
              </a:rPr>
              <a:t>= </a:t>
            </a:r>
          </a:p>
          <a:p>
            <a:pPr algn="ctr"/>
            <a:r>
              <a:rPr lang="cs-CZ" sz="2400" b="1">
                <a:latin typeface="Arial" charset="0"/>
              </a:rPr>
              <a:t>legitimní nástroj k omezení tolik rozšířených </a:t>
            </a:r>
          </a:p>
          <a:p>
            <a:pPr algn="ctr"/>
            <a:r>
              <a:rPr lang="cs-CZ" sz="2400" b="1">
                <a:latin typeface="Arial" charset="0"/>
              </a:rPr>
              <a:t>subjektivních a svévolných přístupů </a:t>
            </a:r>
          </a:p>
          <a:p>
            <a:pPr algn="ctr"/>
            <a:r>
              <a:rPr lang="cs-CZ" sz="2400" b="1">
                <a:latin typeface="Arial" charset="0"/>
              </a:rPr>
              <a:t>(na Slovensku používáno)</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ovéPole 2"/>
          <p:cNvSpPr txBox="1">
            <a:spLocks noChangeArrowheads="1"/>
          </p:cNvSpPr>
          <p:nvPr/>
        </p:nvSpPr>
        <p:spPr bwMode="auto">
          <a:xfrm>
            <a:off x="0" y="1916113"/>
            <a:ext cx="9144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dirty="0">
                <a:latin typeface="Arial" charset="0"/>
              </a:rPr>
              <a:t>Využitelné právní prostředky</a:t>
            </a:r>
          </a:p>
          <a:p>
            <a:pPr algn="ctr"/>
            <a:r>
              <a:rPr lang="cs-CZ" sz="2800" dirty="0">
                <a:latin typeface="Arial" charset="0"/>
              </a:rPr>
              <a:t>(Soud péče o nezletilé (opatrovnický soud) </a:t>
            </a:r>
          </a:p>
          <a:p>
            <a:pPr algn="ctr"/>
            <a:r>
              <a:rPr lang="cs-CZ" sz="4000" b="1" dirty="0">
                <a:latin typeface="Arial" charset="0"/>
              </a:rPr>
              <a:t>-</a:t>
            </a:r>
          </a:p>
          <a:p>
            <a:pPr algn="ctr"/>
            <a:r>
              <a:rPr lang="cs-CZ" sz="4000" b="1" dirty="0">
                <a:latin typeface="Arial" charset="0"/>
              </a:rPr>
              <a:t>občanský soudní řád:</a:t>
            </a:r>
          </a:p>
          <a:p>
            <a:pPr algn="ctr"/>
            <a:endParaRPr lang="cs-CZ" sz="4000" b="1" dirty="0">
              <a:latin typeface="Arial" charset="0"/>
            </a:endParaRPr>
          </a:p>
          <a:p>
            <a:pPr algn="ctr"/>
            <a:r>
              <a:rPr lang="cs-CZ" sz="4000" b="1">
                <a:latin typeface="Arial" charset="0"/>
              </a:rPr>
              <a:t>§ </a:t>
            </a:r>
            <a:r>
              <a:rPr lang="cs-CZ" sz="4000" b="1" smtClean="0">
                <a:latin typeface="Arial" charset="0"/>
              </a:rPr>
              <a:t>114c </a:t>
            </a:r>
            <a:r>
              <a:rPr lang="cs-CZ" sz="4000" b="1">
                <a:latin typeface="Arial" charset="0"/>
              </a:rPr>
              <a:t>– přípravné jednání</a:t>
            </a:r>
          </a:p>
          <a:p>
            <a:pPr algn="ctr"/>
            <a:r>
              <a:rPr lang="cs-CZ" sz="4000" b="1" dirty="0">
                <a:latin typeface="Arial" charset="0"/>
              </a:rPr>
              <a:t>§ 99 – pokus o smír</a:t>
            </a:r>
          </a:p>
          <a:p>
            <a:pPr algn="ctr"/>
            <a:endParaRPr lang="cs-CZ" sz="4000" b="1" dirty="0">
              <a:latin typeface="Arial" charset="0"/>
            </a:endParaRPr>
          </a:p>
          <a:p>
            <a:pPr algn="ctr"/>
            <a:endParaRPr lang="cs-CZ" sz="5400" b="1" dirty="0">
              <a:latin typeface="Arial" charset="0"/>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ovéPole 2"/>
          <p:cNvSpPr txBox="1">
            <a:spLocks noChangeArrowheads="1"/>
          </p:cNvSpPr>
          <p:nvPr/>
        </p:nvSpPr>
        <p:spPr bwMode="auto">
          <a:xfrm>
            <a:off x="0" y="1916113"/>
            <a:ext cx="9144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(Soud péče o nezletilé (opatrovnický soud) </a:t>
            </a:r>
          </a:p>
          <a:p>
            <a:pPr algn="ctr"/>
            <a:r>
              <a:rPr lang="cs-CZ" sz="4000" b="1">
                <a:latin typeface="Arial" charset="0"/>
              </a:rPr>
              <a:t>-</a:t>
            </a:r>
          </a:p>
          <a:p>
            <a:pPr algn="ctr"/>
            <a:r>
              <a:rPr lang="cs-CZ" sz="4000" b="1">
                <a:latin typeface="Arial" charset="0"/>
              </a:rPr>
              <a:t>občanský soudní řád:</a:t>
            </a:r>
          </a:p>
          <a:p>
            <a:pPr algn="ctr"/>
            <a:endParaRPr lang="cs-CZ" sz="4000" b="1">
              <a:latin typeface="Arial" charset="0"/>
            </a:endParaRPr>
          </a:p>
          <a:p>
            <a:pPr algn="ctr"/>
            <a:r>
              <a:rPr lang="cs-CZ" sz="4000">
                <a:latin typeface="Arial" charset="0"/>
              </a:rPr>
              <a:t>§ 110, §100 – doporučená nebo uložená účast na mimosoudním smírčím nebo mediačním jednání</a:t>
            </a:r>
          </a:p>
          <a:p>
            <a:pPr algn="ct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ovéPole 2"/>
          <p:cNvSpPr txBox="1">
            <a:spLocks noChangeArrowheads="1"/>
          </p:cNvSpPr>
          <p:nvPr/>
        </p:nvSpPr>
        <p:spPr bwMode="auto">
          <a:xfrm>
            <a:off x="0" y="191611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(Soud péče o nezletilé (opatrovnický soud) </a:t>
            </a:r>
          </a:p>
          <a:p>
            <a:pPr algn="ctr"/>
            <a:r>
              <a:rPr lang="cs-CZ" sz="4000" b="1">
                <a:latin typeface="Arial" charset="0"/>
              </a:rPr>
              <a:t>-</a:t>
            </a:r>
          </a:p>
          <a:p>
            <a:pPr algn="ctr"/>
            <a:r>
              <a:rPr lang="cs-CZ" sz="4000" b="1">
                <a:latin typeface="Arial" charset="0"/>
              </a:rPr>
              <a:t>ustanovení znalce</a:t>
            </a:r>
          </a:p>
          <a:p>
            <a:pPr algn="ctr"/>
            <a:endParaRPr lang="cs-CZ" sz="4000" b="1">
              <a:latin typeface="Arial" charset="0"/>
            </a:endParaRPr>
          </a:p>
          <a:p>
            <a:pPr algn="ctr"/>
            <a:r>
              <a:rPr lang="cs-CZ" sz="2800">
                <a:latin typeface="Arial" charset="0"/>
              </a:rPr>
              <a:t>zadání by nemělo obsahovat otázky typu "který rodič je lepší", neboť to zákonitě vede k soupeření rodičů a k úřednímu vytěsňování toho "horšího" z výchovy dítěte</a:t>
            </a:r>
            <a:endParaRPr lang="cs-CZ" sz="2800" b="1">
              <a:latin typeface="Arial"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ovéPole 2"/>
          <p:cNvSpPr txBox="1">
            <a:spLocks noChangeArrowheads="1"/>
          </p:cNvSpPr>
          <p:nvPr/>
        </p:nvSpPr>
        <p:spPr bwMode="auto">
          <a:xfrm>
            <a:off x="0" y="213360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a:latin typeface="Arial" charset="0"/>
              </a:rPr>
              <a:t>Definice zdraví podle WHO: </a:t>
            </a:r>
          </a:p>
          <a:p>
            <a:pPr algn="ctr"/>
            <a:r>
              <a:rPr lang="cs-CZ" sz="4000">
                <a:latin typeface="Arial" charset="0"/>
              </a:rPr>
              <a:t>Stav prostý fyzického, </a:t>
            </a:r>
          </a:p>
          <a:p>
            <a:pPr algn="ctr"/>
            <a:r>
              <a:rPr lang="cs-CZ" sz="4000">
                <a:latin typeface="Arial" charset="0"/>
              </a:rPr>
              <a:t>psychického a sociálního utrpení</a:t>
            </a:r>
          </a:p>
          <a:p>
            <a:pPr algn="ctr"/>
            <a:endParaRPr lang="cs-CZ" sz="1400" b="1">
              <a:latin typeface="Arial" charset="0"/>
            </a:endParaRPr>
          </a:p>
          <a:p>
            <a:pPr algn="ctr"/>
            <a:r>
              <a:rPr lang="cs-CZ" sz="4000" b="1">
                <a:latin typeface="Arial" charset="0"/>
              </a:rPr>
              <a:t>Rozvodový systém produkuje vysokou míru psychického </a:t>
            </a:r>
          </a:p>
          <a:p>
            <a:pPr algn="ctr"/>
            <a:r>
              <a:rPr lang="cs-CZ" sz="4000" b="1">
                <a:latin typeface="Arial" charset="0"/>
              </a:rPr>
              <a:t>i sociálního utrpení jednotlivců, </a:t>
            </a:r>
          </a:p>
          <a:p>
            <a:pPr algn="ctr"/>
            <a:r>
              <a:rPr lang="cs-CZ" sz="4000" b="1">
                <a:latin typeface="Arial" charset="0"/>
              </a:rPr>
              <a:t>i celých generací</a:t>
            </a:r>
          </a:p>
          <a:p>
            <a:endParaRPr lang="cs-CZ" sz="4000"/>
          </a:p>
        </p:txBody>
      </p:sp>
    </p:spTree>
    <p:extLst>
      <p:ext uri="{BB962C8B-B14F-4D97-AF65-F5344CB8AC3E}">
        <p14:creationId xmlns:p14="http://schemas.microsoft.com/office/powerpoint/2010/main" val="104272406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2"/>
          <p:cNvSpPr txBox="1">
            <a:spLocks noChangeArrowheads="1"/>
          </p:cNvSpPr>
          <p:nvPr/>
        </p:nvSpPr>
        <p:spPr bwMode="auto">
          <a:xfrm>
            <a:off x="0" y="1916113"/>
            <a:ext cx="9144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(soudní znalci) </a:t>
            </a:r>
          </a:p>
          <a:p>
            <a:pPr algn="ctr"/>
            <a:endParaRPr lang="cs-CZ" sz="4000" b="1">
              <a:latin typeface="Arial" charset="0"/>
            </a:endParaRPr>
          </a:p>
          <a:p>
            <a:r>
              <a:rPr lang="cs-CZ" sz="2800">
                <a:latin typeface="Arial" charset="0"/>
              </a:rPr>
              <a:t>- v posudcích by měli zjišťovat pouze to, zda rodiče jsou výchovně způsobilí, nikoliv to, zda jeden z nich je "lepší„</a:t>
            </a:r>
          </a:p>
          <a:p>
            <a:endParaRPr lang="cs-CZ" sz="2800">
              <a:latin typeface="Arial" charset="0"/>
            </a:endParaRPr>
          </a:p>
          <a:p>
            <a:r>
              <a:rPr lang="cs-CZ" sz="2800">
                <a:latin typeface="Arial" charset="0"/>
              </a:rPr>
              <a:t>- neměli by se v posudcích soustřeďovat jen na diagnostiku, ale měli by při práci s posuzovanými osobami spolu s nimi </a:t>
            </a:r>
            <a:r>
              <a:rPr lang="cs-CZ" sz="2800" b="1">
                <a:latin typeface="Arial" charset="0"/>
              </a:rPr>
              <a:t>hledat nejvhodnější řešení porozvodové výchovy </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ovéPole 2"/>
          <p:cNvSpPr txBox="1">
            <a:spLocks noChangeArrowheads="1"/>
          </p:cNvSpPr>
          <p:nvPr/>
        </p:nvSpPr>
        <p:spPr bwMode="auto">
          <a:xfrm>
            <a:off x="0" y="1916113"/>
            <a:ext cx="91440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(soudní znalci) </a:t>
            </a:r>
          </a:p>
          <a:p>
            <a:pPr algn="ctr"/>
            <a:endParaRPr lang="cs-CZ" sz="4000" b="1">
              <a:latin typeface="Arial" charset="0"/>
            </a:endParaRPr>
          </a:p>
          <a:p>
            <a:r>
              <a:rPr lang="cs-CZ" sz="2800">
                <a:latin typeface="Arial" charset="0"/>
              </a:rPr>
              <a:t>- posudek by měl obsahovat rozbor osobnostních charakteristik rodičů z hlediska jejich prospěšnosti pro dítě (každý rodič může svému dítěti dát něco dobrého; </a:t>
            </a:r>
            <a:r>
              <a:rPr lang="cs-CZ" sz="2800" b="1">
                <a:latin typeface="Arial" charset="0"/>
              </a:rPr>
              <a:t>pro dítě je důležité, aby se matka a otec doplňovali</a:t>
            </a:r>
            <a:r>
              <a:rPr lang="cs-CZ" sz="2800">
                <a:latin typeface="Arial" charset="0"/>
              </a:rPr>
              <a:t>, nikoliv, aby jeden z nich byl z výchovy vytěsněn) </a:t>
            </a:r>
            <a:endParaRPr lang="cs-CZ" sz="2800" b="1">
              <a:latin typeface="Arial" charset="0"/>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ovéPole 2"/>
          <p:cNvSpPr txBox="1">
            <a:spLocks noChangeArrowheads="1"/>
          </p:cNvSpPr>
          <p:nvPr/>
        </p:nvSpPr>
        <p:spPr bwMode="auto">
          <a:xfrm>
            <a:off x="0" y="1916113"/>
            <a:ext cx="91440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(soudní znalci) </a:t>
            </a:r>
          </a:p>
          <a:p>
            <a:pPr algn="ctr"/>
            <a:endParaRPr lang="cs-CZ" sz="4000" b="1">
              <a:latin typeface="Arial" charset="0"/>
            </a:endParaRPr>
          </a:p>
          <a:p>
            <a:r>
              <a:rPr lang="cs-CZ" sz="2800">
                <a:latin typeface="Arial" charset="0"/>
              </a:rPr>
              <a:t>- výběr znalců pro jednotlivé případy by se měl řídit obecně platným náhodným systémem (jako např. přidělování věcí jednotlivým soudcům), nikoliv aby si soudce subjektivně vybíral znalce podle toho, jaký požaduje závěr posudku, jak je v praxi zavedeno</a:t>
            </a:r>
            <a:endParaRPr lang="cs-CZ" sz="2800" b="1">
              <a:latin typeface="Arial" charset="0"/>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ovéPole 2"/>
          <p:cNvSpPr txBox="1">
            <a:spLocks noChangeArrowheads="1"/>
          </p:cNvSpPr>
          <p:nvPr/>
        </p:nvSpPr>
        <p:spPr bwMode="auto">
          <a:xfrm>
            <a:off x="0" y="1916113"/>
            <a:ext cx="9144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(advokacie) </a:t>
            </a:r>
          </a:p>
          <a:p>
            <a:pPr algn="ctr"/>
            <a:endParaRPr lang="cs-CZ" sz="4000" b="1">
              <a:latin typeface="Arial" charset="0"/>
            </a:endParaRPr>
          </a:p>
          <a:p>
            <a:r>
              <a:rPr lang="cs-CZ" sz="2800">
                <a:latin typeface="Arial" charset="0"/>
              </a:rPr>
              <a:t>I právní službu mohou advokáti poskytovat odpovědně - místo nabídky právních úkonů "ke zničení protivníka", mohou nabízet úkony vedoucí ke smírnému řešení (mimosoudní vyjednávání, účast na jednání s OSPOD, z hlediska mediace není na překážku ani účast právních zástupců rodičů při ní, výhodná může být např. při sepisování mediačních dohod). </a:t>
            </a:r>
            <a:endParaRPr lang="cs-CZ" sz="2800" b="1">
              <a:latin typeface="Arial" charset="0"/>
            </a:endParaRP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ovéPole 2"/>
          <p:cNvSpPr txBox="1">
            <a:spLocks noChangeArrowheads="1"/>
          </p:cNvSpPr>
          <p:nvPr/>
        </p:nvSpPr>
        <p:spPr bwMode="auto">
          <a:xfrm>
            <a:off x="0" y="1916113"/>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2800">
                <a:latin typeface="Arial" charset="0"/>
              </a:rPr>
              <a:t>(advokacie) </a:t>
            </a:r>
          </a:p>
          <a:p>
            <a:pPr algn="ctr"/>
            <a:endParaRPr lang="cs-CZ" sz="4000" b="1">
              <a:latin typeface="Arial" charset="0"/>
            </a:endParaRPr>
          </a:p>
          <a:p>
            <a:r>
              <a:rPr lang="cs-CZ" sz="2800">
                <a:latin typeface="Arial" charset="0"/>
              </a:rPr>
              <a:t>Změna advokátního tarifu, který by umožňoval jednorázovou paušální platbu "za případ„.</a:t>
            </a:r>
            <a:endParaRPr lang="cs-CZ" sz="2800" b="1">
              <a:latin typeface="Arial" charset="0"/>
            </a:endParaRP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ovéPole 2"/>
          <p:cNvSpPr txBox="1">
            <a:spLocks noChangeArrowheads="1"/>
          </p:cNvSpPr>
          <p:nvPr/>
        </p:nvSpPr>
        <p:spPr bwMode="auto">
          <a:xfrm>
            <a:off x="0" y="1916113"/>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Dosavadní přístup českých orgánů</a:t>
            </a:r>
          </a:p>
          <a:p>
            <a:pPr algn="ctr"/>
            <a:r>
              <a:rPr lang="cs-CZ" sz="2800" b="1">
                <a:latin typeface="Arial" charset="0"/>
              </a:rPr>
              <a:t>Jürgen Rudolph již 4 x osobně v ČR</a:t>
            </a:r>
          </a:p>
          <a:p>
            <a:endParaRPr lang="cs-CZ" sz="2800" b="1">
              <a:latin typeface="Arial" charset="0"/>
            </a:endParaRPr>
          </a:p>
          <a:p>
            <a:r>
              <a:rPr lang="cs-CZ" sz="2800" b="1">
                <a:latin typeface="Arial" charset="0"/>
              </a:rPr>
              <a:t>Ministerstvo spravedlnosti – </a:t>
            </a:r>
            <a:r>
              <a:rPr lang="cs-CZ" sz="2800">
                <a:latin typeface="Arial" charset="0"/>
              </a:rPr>
              <a:t>nezájem</a:t>
            </a:r>
          </a:p>
          <a:p>
            <a:endParaRPr lang="cs-CZ" sz="2800" b="1">
              <a:latin typeface="Arial" charset="0"/>
            </a:endParaRPr>
          </a:p>
          <a:p>
            <a:r>
              <a:rPr lang="cs-CZ" sz="2800" b="1">
                <a:latin typeface="Arial" charset="0"/>
              </a:rPr>
              <a:t>Ministerstvo práce a sociálních věcí – </a:t>
            </a:r>
            <a:r>
              <a:rPr lang="cs-CZ" sz="2800">
                <a:latin typeface="Arial" charset="0"/>
              </a:rPr>
              <a:t>nezájem + metodická sabotáž využívání výchovných opatření podle § 43 zákona o rodině v sociálně-právní ochraně dětí</a:t>
            </a: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ovéPole 2"/>
          <p:cNvSpPr txBox="1">
            <a:spLocks noChangeArrowheads="1"/>
          </p:cNvSpPr>
          <p:nvPr/>
        </p:nvSpPr>
        <p:spPr bwMode="auto">
          <a:xfrm>
            <a:off x="0" y="1916113"/>
            <a:ext cx="9144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Dosavadní přístup českých orgánů</a:t>
            </a:r>
          </a:p>
          <a:p>
            <a:endParaRPr lang="cs-CZ" sz="1000" b="1">
              <a:latin typeface="Arial" charset="0"/>
            </a:endParaRPr>
          </a:p>
          <a:p>
            <a:r>
              <a:rPr lang="cs-CZ" sz="2800" b="1">
                <a:latin typeface="Arial" charset="0"/>
              </a:rPr>
              <a:t>Komise pro justici přátelskou dětem (2009) – </a:t>
            </a:r>
            <a:endParaRPr lang="cs-CZ" sz="2800">
              <a:latin typeface="Arial" charset="0"/>
            </a:endParaRPr>
          </a:p>
          <a:p>
            <a:endParaRPr lang="cs-CZ" sz="2800" b="1">
              <a:latin typeface="Arial" charset="0"/>
            </a:endParaRPr>
          </a:p>
          <a:p>
            <a:r>
              <a:rPr lang="cs-CZ" sz="2800">
                <a:latin typeface="Arial" charset="0"/>
              </a:rPr>
              <a:t>PhDr. Karel Humhal: </a:t>
            </a:r>
            <a:r>
              <a:rPr lang="cs-CZ" sz="2800" i="1">
                <a:latin typeface="Arial" charset="0"/>
              </a:rPr>
              <a:t>„V Německu jsou jiní lidé.“</a:t>
            </a:r>
          </a:p>
          <a:p>
            <a:endParaRPr lang="cs-CZ" sz="2800" b="1">
              <a:latin typeface="Arial" charset="0"/>
            </a:endParaRPr>
          </a:p>
          <a:p>
            <a:r>
              <a:rPr lang="cs-CZ" sz="2800" b="1">
                <a:latin typeface="Arial" charset="0"/>
              </a:rPr>
              <a:t>Návrh na doporučení studovat zkušenosti s Cochemským modelem jednomyslně odmítnut!</a:t>
            </a:r>
          </a:p>
          <a:p>
            <a:endParaRPr lang="cs-CZ" sz="2800" b="1">
              <a:latin typeface="Arial" charset="0"/>
            </a:endParaRPr>
          </a:p>
          <a:p>
            <a:r>
              <a:rPr lang="cs-CZ" sz="2800">
                <a:latin typeface="Arial" charset="0"/>
              </a:rPr>
              <a:t>Komise řešila hlavně to, jak vesele vymalovat soudní budovy, aby se v nich děti při výsleších cítily dobře!</a:t>
            </a:r>
          </a:p>
          <a:p>
            <a:endParaRPr lang="cs-CZ" sz="2800">
              <a:latin typeface="Arial" charset="0"/>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1916113"/>
            <a:ext cx="9144000" cy="5632450"/>
          </a:xfrm>
          <a:prstGeom prst="rect">
            <a:avLst/>
          </a:prstGeom>
          <a:noFill/>
        </p:spPr>
        <p:txBody>
          <a:bodyPr>
            <a:spAutoFit/>
          </a:bodyPr>
          <a:lstStyle/>
          <a:p>
            <a:pPr algn="ctr" fontAlgn="auto">
              <a:spcBef>
                <a:spcPts val="0"/>
              </a:spcBef>
              <a:spcAft>
                <a:spcPts val="0"/>
              </a:spcAft>
              <a:defRPr/>
            </a:pPr>
            <a:r>
              <a:rPr lang="cs-CZ" sz="4000" b="1" dirty="0">
                <a:latin typeface="Arial" pitchFamily="34" charset="0"/>
                <a:cs typeface="Arial" pitchFamily="34" charset="0"/>
              </a:rPr>
              <a:t>Dosavadní přístup českých orgánů</a:t>
            </a:r>
          </a:p>
          <a:p>
            <a:pPr algn="ctr" fontAlgn="auto">
              <a:spcBef>
                <a:spcPts val="0"/>
              </a:spcBef>
              <a:spcAft>
                <a:spcPts val="0"/>
              </a:spcAft>
              <a:defRPr/>
            </a:pPr>
            <a:endParaRPr lang="cs-CZ" sz="4000" b="1" dirty="0">
              <a:latin typeface="Arial" pitchFamily="34" charset="0"/>
              <a:cs typeface="Arial" pitchFamily="34" charset="0"/>
            </a:endParaRPr>
          </a:p>
          <a:p>
            <a:pPr fontAlgn="auto">
              <a:spcBef>
                <a:spcPts val="0"/>
              </a:spcBef>
              <a:spcAft>
                <a:spcPts val="0"/>
              </a:spcAft>
              <a:defRPr/>
            </a:pPr>
            <a:r>
              <a:rPr lang="cs-CZ" sz="2800" b="1" dirty="0">
                <a:latin typeface="Arial" pitchFamily="34" charset="0"/>
                <a:cs typeface="Arial" pitchFamily="34" charset="0"/>
              </a:rPr>
              <a:t>Pracovní skupina Výboru pro práva dítěte pro podporu opatrovnického a </a:t>
            </a:r>
            <a:r>
              <a:rPr lang="cs-CZ" sz="2800" b="1" dirty="0" err="1">
                <a:latin typeface="Arial" pitchFamily="34" charset="0"/>
                <a:cs typeface="Arial" pitchFamily="34" charset="0"/>
              </a:rPr>
              <a:t>rodinněprávního</a:t>
            </a:r>
            <a:r>
              <a:rPr lang="cs-CZ" sz="2800" b="1" dirty="0">
                <a:latin typeface="Arial" pitchFamily="34" charset="0"/>
                <a:cs typeface="Arial" pitchFamily="34" charset="0"/>
              </a:rPr>
              <a:t> soudnictví (2012) – </a:t>
            </a:r>
          </a:p>
          <a:p>
            <a:pPr fontAlgn="auto">
              <a:spcBef>
                <a:spcPts val="0"/>
              </a:spcBef>
              <a:spcAft>
                <a:spcPts val="0"/>
              </a:spcAft>
              <a:defRPr/>
            </a:pPr>
            <a:endParaRPr lang="cs-CZ" sz="2800" dirty="0">
              <a:latin typeface="Arial" pitchFamily="34" charset="0"/>
              <a:cs typeface="Arial" pitchFamily="34" charset="0"/>
            </a:endParaRPr>
          </a:p>
          <a:p>
            <a:pPr marL="457200" indent="-457200" fontAlgn="auto">
              <a:spcBef>
                <a:spcPts val="0"/>
              </a:spcBef>
              <a:spcAft>
                <a:spcPts val="0"/>
              </a:spcAft>
              <a:buFontTx/>
              <a:buChar char="-"/>
              <a:defRPr/>
            </a:pPr>
            <a:r>
              <a:rPr lang="cs-CZ" sz="2800" b="1" dirty="0">
                <a:latin typeface="Arial" pitchFamily="34" charset="0"/>
                <a:cs typeface="Arial" pitchFamily="34" charset="0"/>
              </a:rPr>
              <a:t>protiústavní</a:t>
            </a:r>
            <a:r>
              <a:rPr lang="cs-CZ" sz="2800" dirty="0">
                <a:latin typeface="Arial" pitchFamily="34" charset="0"/>
                <a:cs typeface="Arial" pitchFamily="34" charset="0"/>
              </a:rPr>
              <a:t> prosazování neveřejných soudních jednání</a:t>
            </a:r>
          </a:p>
          <a:p>
            <a:pPr marL="457200" indent="-457200" fontAlgn="auto">
              <a:spcBef>
                <a:spcPts val="0"/>
              </a:spcBef>
              <a:spcAft>
                <a:spcPts val="0"/>
              </a:spcAft>
              <a:buFontTx/>
              <a:buChar char="-"/>
              <a:defRPr/>
            </a:pPr>
            <a:r>
              <a:rPr lang="cs-CZ" sz="2800" b="1" dirty="0">
                <a:latin typeface="Arial" pitchFamily="34" charset="0"/>
                <a:cs typeface="Arial" pitchFamily="34" charset="0"/>
              </a:rPr>
              <a:t>protiústavní</a:t>
            </a:r>
            <a:r>
              <a:rPr lang="cs-CZ" sz="2800" dirty="0">
                <a:latin typeface="Arial" pitchFamily="34" charset="0"/>
                <a:cs typeface="Arial" pitchFamily="34" charset="0"/>
              </a:rPr>
              <a:t> prosazování tzv. asistovaných styků (stejný režim jako ve věznicích)</a:t>
            </a:r>
          </a:p>
          <a:p>
            <a:pPr fontAlgn="auto">
              <a:spcBef>
                <a:spcPts val="0"/>
              </a:spcBef>
              <a:spcAft>
                <a:spcPts val="0"/>
              </a:spcAft>
              <a:defRPr/>
            </a:pPr>
            <a:endParaRPr lang="cs-CZ" sz="2800" b="1" dirty="0">
              <a:latin typeface="Arial" pitchFamily="34" charset="0"/>
              <a:cs typeface="Arial" pitchFamily="34" charset="0"/>
            </a:endParaRPr>
          </a:p>
          <a:p>
            <a:pPr fontAlgn="auto">
              <a:spcBef>
                <a:spcPts val="0"/>
              </a:spcBef>
              <a:spcAft>
                <a:spcPts val="0"/>
              </a:spcAft>
              <a:defRPr/>
            </a:pPr>
            <a:endParaRPr lang="cs-CZ" sz="2800" dirty="0">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ovéPole 2"/>
          <p:cNvSpPr txBox="1">
            <a:spLocks noChangeArrowheads="1"/>
          </p:cNvSpPr>
          <p:nvPr/>
        </p:nvSpPr>
        <p:spPr bwMode="auto">
          <a:xfrm>
            <a:off x="0" y="1916113"/>
            <a:ext cx="914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Dosavadní přístup českých orgánů</a:t>
            </a:r>
          </a:p>
          <a:p>
            <a:pPr algn="ctr"/>
            <a:endParaRPr lang="cs-CZ" sz="4000" b="1">
              <a:latin typeface="Arial" charset="0"/>
            </a:endParaRPr>
          </a:p>
          <a:p>
            <a:r>
              <a:rPr lang="cs-CZ" sz="2800" b="1">
                <a:latin typeface="Arial" charset="0"/>
              </a:rPr>
              <a:t>Cochemský model, tedy osvědčený prostředek k humanizaci opatrovnického soudnictví, se v malých českých poměrech zvrhává v nástroj legalizace protiústavních praktik!</a:t>
            </a:r>
          </a:p>
          <a:p>
            <a:endParaRPr lang="cs-CZ" sz="2800">
              <a:latin typeface="Arial" charset="0"/>
            </a:endParaRPr>
          </a:p>
          <a:p>
            <a:endParaRPr lang="cs-CZ" sz="2800" b="1">
              <a:latin typeface="Arial" charset="0"/>
            </a:endParaRPr>
          </a:p>
          <a:p>
            <a:endParaRPr lang="cs-CZ" sz="2800">
              <a:latin typeface="Arial" charset="0"/>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ovéPole 2"/>
          <p:cNvSpPr txBox="1">
            <a:spLocks noChangeArrowheads="1"/>
          </p:cNvSpPr>
          <p:nvPr/>
        </p:nvSpPr>
        <p:spPr bwMode="auto">
          <a:xfrm>
            <a:off x="0" y="1916113"/>
            <a:ext cx="914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Cochemský model na Slovensku</a:t>
            </a:r>
          </a:p>
          <a:p>
            <a:pPr algn="ctr"/>
            <a:endParaRPr lang="cs-CZ" sz="4000" b="1">
              <a:latin typeface="Arial" charset="0"/>
            </a:endParaRPr>
          </a:p>
          <a:p>
            <a:r>
              <a:rPr lang="cs-CZ" sz="2800" b="1">
                <a:latin typeface="Arial" charset="0"/>
              </a:rPr>
              <a:t>29. 4. 2013 – mezinárodní konference</a:t>
            </a:r>
          </a:p>
          <a:p>
            <a:endParaRPr lang="cs-CZ" sz="2800" b="1">
              <a:latin typeface="Arial" charset="0"/>
            </a:endParaRPr>
          </a:p>
          <a:p>
            <a:r>
              <a:rPr lang="cs-CZ" sz="2800" b="1">
                <a:latin typeface="Arial" charset="0"/>
              </a:rPr>
              <a:t>J</a:t>
            </a:r>
            <a:r>
              <a:rPr lang="hu-HU" sz="2800" b="1">
                <a:latin typeface="Arial" charset="0"/>
              </a:rPr>
              <a:t>ürgen Rudolph oficiálně pozván ministrem spravedlnosti na pracovní setkání s legislativci</a:t>
            </a:r>
            <a:endParaRPr lang="cs-CZ" sz="2800" b="1">
              <a:latin typeface="Arial" charset="0"/>
            </a:endParaRPr>
          </a:p>
          <a:p>
            <a:endParaRPr lang="cs-CZ" sz="2800">
              <a:latin typeface="Arial" charset="0"/>
            </a:endParaRPr>
          </a:p>
          <a:p>
            <a:endParaRPr lang="cs-CZ" sz="2800" b="1">
              <a:latin typeface="Arial" charset="0"/>
            </a:endParaRPr>
          </a:p>
          <a:p>
            <a:endParaRPr lang="cs-CZ" sz="2800">
              <a:latin typeface="Arial"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ovéPole 2"/>
          <p:cNvSpPr txBox="1">
            <a:spLocks noChangeArrowheads="1"/>
          </p:cNvSpPr>
          <p:nvPr/>
        </p:nvSpPr>
        <p:spPr bwMode="auto">
          <a:xfrm>
            <a:off x="0" y="1628775"/>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5400" b="1" dirty="0" err="1">
                <a:latin typeface="Arial" charset="0"/>
              </a:rPr>
              <a:t>Cochemský</a:t>
            </a:r>
            <a:r>
              <a:rPr lang="cs-CZ" sz="5400" b="1" dirty="0">
                <a:latin typeface="Arial" charset="0"/>
              </a:rPr>
              <a:t> model</a:t>
            </a:r>
          </a:p>
          <a:p>
            <a:pPr algn="ctr"/>
            <a:r>
              <a:rPr lang="cs-CZ" sz="4000" b="1" dirty="0">
                <a:latin typeface="Arial" charset="0"/>
              </a:rPr>
              <a:t>=</a:t>
            </a:r>
          </a:p>
          <a:p>
            <a:pPr algn="ctr"/>
            <a:r>
              <a:rPr lang="cs-CZ" sz="4000" b="1" dirty="0">
                <a:latin typeface="Arial" charset="0"/>
              </a:rPr>
              <a:t>praxí ověřená důvěra v rodiče</a:t>
            </a:r>
          </a:p>
          <a:p>
            <a:pPr algn="ctr"/>
            <a:r>
              <a:rPr lang="cs-CZ" sz="4000" b="1" dirty="0">
                <a:latin typeface="Arial" charset="0"/>
              </a:rPr>
              <a:t>+</a:t>
            </a:r>
            <a:endParaRPr lang="cs-CZ" sz="1400" b="1" dirty="0">
              <a:latin typeface="Arial" charset="0"/>
            </a:endParaRPr>
          </a:p>
          <a:p>
            <a:pPr algn="ctr"/>
            <a:r>
              <a:rPr lang="cs-CZ" sz="4000" b="1" dirty="0">
                <a:latin typeface="Arial" charset="0"/>
              </a:rPr>
              <a:t>výrazná redukce </a:t>
            </a:r>
          </a:p>
          <a:p>
            <a:pPr algn="ctr"/>
            <a:r>
              <a:rPr lang="cs-CZ" sz="4000" b="1" dirty="0">
                <a:latin typeface="Arial" charset="0"/>
              </a:rPr>
              <a:t>rozvodové patologie</a:t>
            </a:r>
          </a:p>
          <a:p>
            <a:pPr algn="ctr"/>
            <a:endParaRPr lang="cs-CZ" sz="4000" b="1" dirty="0">
              <a:latin typeface="Arial" charset="0"/>
            </a:endParaRPr>
          </a:p>
          <a:p>
            <a:pPr algn="ctr"/>
            <a:r>
              <a:rPr lang="cs-CZ" sz="4000" dirty="0">
                <a:latin typeface="Arial" charset="0"/>
              </a:rPr>
              <a:t>(není to prosazování střídavé péče!)</a:t>
            </a:r>
          </a:p>
          <a:p>
            <a:endParaRPr lang="cs-CZ" sz="4000" dirty="0"/>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ovéPole 2"/>
          <p:cNvSpPr txBox="1">
            <a:spLocks noChangeArrowheads="1"/>
          </p:cNvSpPr>
          <p:nvPr/>
        </p:nvSpPr>
        <p:spPr bwMode="auto">
          <a:xfrm>
            <a:off x="0" y="1916113"/>
            <a:ext cx="91440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další informace:</a:t>
            </a:r>
          </a:p>
          <a:p>
            <a:pPr algn="ctr"/>
            <a:endParaRPr lang="cs-CZ" sz="4000" b="1">
              <a:latin typeface="Arial" charset="0"/>
            </a:endParaRPr>
          </a:p>
          <a:p>
            <a:pPr algn="ctr"/>
            <a:r>
              <a:rPr lang="cs-CZ" sz="4000" b="1">
                <a:latin typeface="Arial" charset="0"/>
                <a:hlinkClick r:id="rId2"/>
              </a:rPr>
              <a:t>www.iustin.cz</a:t>
            </a:r>
            <a:endParaRPr lang="cs-CZ" sz="4000" b="1">
              <a:latin typeface="Arial" charset="0"/>
            </a:endParaRPr>
          </a:p>
          <a:p>
            <a:pPr algn="ctr"/>
            <a:endParaRPr lang="cs-CZ" sz="4000" b="1">
              <a:latin typeface="Arial" charset="0"/>
            </a:endParaRPr>
          </a:p>
          <a:p>
            <a:pPr algn="ctr"/>
            <a:r>
              <a:rPr lang="cs-CZ" sz="4000" b="1">
                <a:latin typeface="Arial" charset="0"/>
                <a:hlinkClick r:id="rId3"/>
              </a:rPr>
              <a:t>www.striedavka.sk</a:t>
            </a:r>
            <a:endParaRPr lang="cs-CZ" sz="4000" b="1">
              <a:latin typeface="Arial" charset="0"/>
            </a:endParaRPr>
          </a:p>
          <a:p>
            <a:pPr algn="ctr"/>
            <a:endParaRPr lang="cs-CZ" sz="4000" b="1">
              <a:latin typeface="Arial" charset="0"/>
            </a:endParaRPr>
          </a:p>
          <a:p>
            <a:pPr algn="ctr"/>
            <a:endParaRPr lang="cs-CZ" sz="4000" b="1">
              <a:latin typeface="Arial" charset="0"/>
            </a:endParaRPr>
          </a:p>
          <a:p>
            <a:endParaRPr lang="cs-CZ" sz="2800">
              <a:latin typeface="Arial" charset="0"/>
            </a:endParaRPr>
          </a:p>
          <a:p>
            <a:endParaRPr lang="cs-CZ" sz="2800" b="1">
              <a:latin typeface="Arial" charset="0"/>
            </a:endParaRPr>
          </a:p>
          <a:p>
            <a:endParaRPr lang="cs-CZ" sz="2800">
              <a:latin typeface="Arial"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7542212"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ovéPole 3"/>
          <p:cNvSpPr txBox="1">
            <a:spLocks noChangeArrowheads="1"/>
          </p:cNvSpPr>
          <p:nvPr/>
        </p:nvSpPr>
        <p:spPr bwMode="auto">
          <a:xfrm>
            <a:off x="611188" y="304800"/>
            <a:ext cx="5329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sz="4800">
                <a:latin typeface="Arial" charset="0"/>
              </a:rPr>
              <a:t>Jürgen Rudolph</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61975"/>
            <a:ext cx="4392613" cy="60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Obráze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205038"/>
            <a:ext cx="393223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2790825"/>
            <a:ext cx="252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ovéPole 2"/>
          <p:cNvSpPr txBox="1">
            <a:spLocks noChangeArrowheads="1"/>
          </p:cNvSpPr>
          <p:nvPr/>
        </p:nvSpPr>
        <p:spPr bwMode="auto">
          <a:xfrm>
            <a:off x="0" y="1916113"/>
            <a:ext cx="9144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Nezbytná je změna paradigmatu celého "rozvodového systému" </a:t>
            </a:r>
            <a:endParaRPr lang="cs-CZ" sz="5400" b="1">
              <a:latin typeface="Arial" charset="0"/>
            </a:endParaRPr>
          </a:p>
          <a:p>
            <a:pPr algn="ctr"/>
            <a:r>
              <a:rPr lang="cs-CZ" sz="4000" b="1">
                <a:latin typeface="Arial" charset="0"/>
              </a:rPr>
              <a:t>tedy</a:t>
            </a:r>
          </a:p>
          <a:p>
            <a:pPr algn="ctr"/>
            <a:r>
              <a:rPr lang="cs-CZ" sz="5400" b="1">
                <a:latin typeface="Arial" charset="0"/>
              </a:rPr>
              <a:t>důvěra</a:t>
            </a:r>
          </a:p>
          <a:p>
            <a:pPr algn="ctr"/>
            <a:r>
              <a:rPr lang="cs-CZ" sz="5400" b="1">
                <a:latin typeface="Arial" charset="0"/>
              </a:rPr>
              <a:t>v </a:t>
            </a:r>
            <a:r>
              <a:rPr lang="cs-CZ" sz="5400" b="1" u="sng">
                <a:latin typeface="Arial" charset="0"/>
              </a:rPr>
              <a:t>oba</a:t>
            </a:r>
            <a:r>
              <a:rPr lang="cs-CZ" sz="5400" b="1">
                <a:latin typeface="Arial" charset="0"/>
              </a:rPr>
              <a:t> rodiče a jejich schopnosti i dobré úmysly</a:t>
            </a: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ovéPole 2"/>
          <p:cNvSpPr txBox="1">
            <a:spLocks noChangeArrowheads="1"/>
          </p:cNvSpPr>
          <p:nvPr/>
        </p:nvSpPr>
        <p:spPr bwMode="auto">
          <a:xfrm>
            <a:off x="0" y="1916113"/>
            <a:ext cx="9144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3600">
                <a:latin typeface="Arial" charset="0"/>
              </a:rPr>
              <a:t>(Ministerstvo spravedlnosti)</a:t>
            </a:r>
          </a:p>
          <a:p>
            <a:pPr algn="ctr"/>
            <a:r>
              <a:rPr lang="cs-CZ" sz="4000" b="1">
                <a:latin typeface="Arial" charset="0"/>
              </a:rPr>
              <a:t>-</a:t>
            </a:r>
          </a:p>
          <a:p>
            <a:pPr algn="ctr"/>
            <a:r>
              <a:rPr lang="cs-CZ" sz="4000" b="1">
                <a:latin typeface="Arial" charset="0"/>
              </a:rPr>
              <a:t>jednovětná novelizace </a:t>
            </a:r>
          </a:p>
          <a:p>
            <a:pPr algn="ctr"/>
            <a:r>
              <a:rPr lang="cs-CZ" sz="4000" b="1">
                <a:latin typeface="Arial" charset="0"/>
              </a:rPr>
              <a:t>Vyhlášky č. 37/1992 Sb., o jednacím řádu pro okresní a krajské soudy</a:t>
            </a:r>
          </a:p>
          <a:p>
            <a:pPr algn="ct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ovéPole 2"/>
          <p:cNvSpPr txBox="1">
            <a:spLocks noChangeArrowheads="1"/>
          </p:cNvSpPr>
          <p:nvPr/>
        </p:nvSpPr>
        <p:spPr bwMode="auto">
          <a:xfrm>
            <a:off x="0" y="1916113"/>
            <a:ext cx="91440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4000" b="1">
                <a:latin typeface="Arial" charset="0"/>
              </a:rPr>
              <a:t>-</a:t>
            </a:r>
          </a:p>
          <a:p>
            <a:r>
              <a:rPr lang="cs-CZ" sz="3200" i="1">
                <a:latin typeface="Arial" charset="0"/>
              </a:rPr>
              <a:t>"§ 2 odst. 2 </a:t>
            </a:r>
          </a:p>
          <a:p>
            <a:r>
              <a:rPr lang="cs-CZ" sz="3200" i="1">
                <a:latin typeface="Arial" charset="0"/>
              </a:rPr>
              <a:t>Ve věcech péče o nezletilé předsedové soudů v rozvrhu práce zajistí, aby obsazení senátů a přidělování věcí samosoudcům a senátům respektovalo zásadu paritního zastoupení mužů a žen. </a:t>
            </a:r>
            <a:br>
              <a:rPr lang="cs-CZ" sz="3200" i="1">
                <a:latin typeface="Arial" charset="0"/>
              </a:rPr>
            </a:br>
            <a:r>
              <a:rPr lang="cs-CZ" sz="3200" i="1">
                <a:latin typeface="Arial" charset="0"/>
              </a:rPr>
              <a:t>Dosavadní odst. 2 se přečísluje na odst. 3."</a:t>
            </a:r>
            <a:r>
              <a:rPr lang="cs-CZ" sz="3200">
                <a:latin typeface="Arial" charset="0"/>
              </a:rPr>
              <a:t> </a:t>
            </a:r>
          </a:p>
          <a:p>
            <a:pPr algn="ct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ovéPole 2"/>
          <p:cNvSpPr txBox="1">
            <a:spLocks noChangeArrowheads="1"/>
          </p:cNvSpPr>
          <p:nvPr/>
        </p:nvSpPr>
        <p:spPr bwMode="auto">
          <a:xfrm>
            <a:off x="0" y="191611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sz="4000" b="1">
                <a:latin typeface="Arial" charset="0"/>
              </a:rPr>
              <a:t>Využitelné právní prostředky</a:t>
            </a:r>
          </a:p>
          <a:p>
            <a:pPr algn="ctr"/>
            <a:r>
              <a:rPr lang="cs-CZ" sz="4000" b="1">
                <a:latin typeface="Arial" charset="0"/>
              </a:rPr>
              <a:t>-</a:t>
            </a:r>
          </a:p>
          <a:p>
            <a:r>
              <a:rPr lang="cs-CZ" sz="3200" i="1">
                <a:latin typeface="Arial" charset="0"/>
              </a:rPr>
              <a:t>Paritní zastoupení rozhodujících orgánů je základní zásadou politiky rovných příležitostí Evropské unie.</a:t>
            </a:r>
          </a:p>
          <a:p>
            <a:endParaRPr lang="cs-CZ" sz="3200" i="1">
              <a:latin typeface="Arial" charset="0"/>
            </a:endParaRPr>
          </a:p>
          <a:p>
            <a:r>
              <a:rPr lang="cs-CZ" sz="3200" i="1">
                <a:latin typeface="Arial" charset="0"/>
              </a:rPr>
              <a:t>Evropská komise prosazuje 40% žen v řídících orgánech soukromých firem!</a:t>
            </a:r>
            <a:endParaRPr lang="cs-CZ" sz="5400" b="1">
              <a:latin typeface="Arial" charset="0"/>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984</Words>
  <Application>Microsoft Office PowerPoint</Application>
  <PresentationFormat>Předvádění na obrazovce (4:3)</PresentationFormat>
  <Paragraphs>161</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STŘÍDAVÁ PÉČE</dc:title>
  <dc:creator>Luboš</dc:creator>
  <cp:lastModifiedBy>Luboš</cp:lastModifiedBy>
  <cp:revision>70</cp:revision>
  <dcterms:created xsi:type="dcterms:W3CDTF">2011-02-11T22:08:36Z</dcterms:created>
  <dcterms:modified xsi:type="dcterms:W3CDTF">2013-04-26T11:15:27Z</dcterms:modified>
</cp:coreProperties>
</file>